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tkinson Hyperlegible Bold" charset="1" panose="00000000000000000000"/>
      <p:regular r:id="rId19"/>
    </p:embeddedFont>
    <p:embeddedFont>
      <p:font typeface="Atkinson Hyperlegible" charset="1" panose="00000000000000000000"/>
      <p:regular r:id="rId20"/>
    </p:embeddedFont>
    <p:embeddedFont>
      <p:font typeface="Quicksand Semi-Bold" charset="1" panose="00000000000000000000"/>
      <p:regular r:id="rId21"/>
    </p:embeddedFont>
    <p:embeddedFont>
      <p:font typeface="Quicksand Bold" charset="1" panose="00000000000000000000"/>
      <p:regular r:id="rId22"/>
    </p:embeddedFont>
    <p:embeddedFont>
      <p:font typeface="Quicksan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1.jpeg" Type="http://schemas.openxmlformats.org/officeDocument/2006/relationships/image"/><Relationship Id="rId6" Target="../media/VAG7u6GU9iY.mp4" Type="http://schemas.openxmlformats.org/officeDocument/2006/relationships/video"/><Relationship Id="rId7" Target="../media/VAG7u6GU9iY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2.jpeg" Type="http://schemas.openxmlformats.org/officeDocument/2006/relationships/image"/><Relationship Id="rId6" Target="../media/VAG7vJwUR5A.mp4" Type="http://schemas.openxmlformats.org/officeDocument/2006/relationships/video"/><Relationship Id="rId7" Target="../media/VAG7vJwUR5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3.jpeg" Type="http://schemas.openxmlformats.org/officeDocument/2006/relationships/image"/><Relationship Id="rId6" Target="../media/VAG7vOYaa8U.mp4" Type="http://schemas.openxmlformats.org/officeDocument/2006/relationships/video"/><Relationship Id="rId7" Target="../media/VAG7vOYaa8U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11340" y="9258300"/>
            <a:ext cx="4695920" cy="4114800"/>
          </a:xfrm>
          <a:custGeom>
            <a:avLst/>
            <a:gdLst/>
            <a:ahLst/>
            <a:cxnLst/>
            <a:rect r="r" b="b" t="t" l="l"/>
            <a:pathLst>
              <a:path h="4114800" w="4695920">
                <a:moveTo>
                  <a:pt x="0" y="0"/>
                </a:moveTo>
                <a:lnTo>
                  <a:pt x="4695920" y="0"/>
                </a:lnTo>
                <a:lnTo>
                  <a:pt x="469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4507" y="9667322"/>
            <a:ext cx="3958987" cy="3296756"/>
          </a:xfrm>
          <a:custGeom>
            <a:avLst/>
            <a:gdLst/>
            <a:ahLst/>
            <a:cxnLst/>
            <a:rect r="r" b="b" t="t" l="l"/>
            <a:pathLst>
              <a:path h="3296756" w="3958987">
                <a:moveTo>
                  <a:pt x="0" y="0"/>
                </a:moveTo>
                <a:lnTo>
                  <a:pt x="3958986" y="0"/>
                </a:lnTo>
                <a:lnTo>
                  <a:pt x="3958986" y="3296756"/>
                </a:lnTo>
                <a:lnTo>
                  <a:pt x="0" y="329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72272">
            <a:off x="17627610" y="-79090"/>
            <a:ext cx="1530276" cy="2621969"/>
          </a:xfrm>
          <a:custGeom>
            <a:avLst/>
            <a:gdLst/>
            <a:ahLst/>
            <a:cxnLst/>
            <a:rect r="r" b="b" t="t" l="l"/>
            <a:pathLst>
              <a:path h="2621969" w="1530276">
                <a:moveTo>
                  <a:pt x="0" y="0"/>
                </a:moveTo>
                <a:lnTo>
                  <a:pt x="1530276" y="0"/>
                </a:lnTo>
                <a:lnTo>
                  <a:pt x="1530276" y="2621969"/>
                </a:lnTo>
                <a:lnTo>
                  <a:pt x="0" y="2621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56018" y="-3255149"/>
            <a:ext cx="4695920" cy="4114800"/>
          </a:xfrm>
          <a:custGeom>
            <a:avLst/>
            <a:gdLst/>
            <a:ahLst/>
            <a:cxnLst/>
            <a:rect r="r" b="b" t="t" l="l"/>
            <a:pathLst>
              <a:path h="4114800" w="4695920">
                <a:moveTo>
                  <a:pt x="0" y="0"/>
                </a:moveTo>
                <a:lnTo>
                  <a:pt x="4695920" y="0"/>
                </a:lnTo>
                <a:lnTo>
                  <a:pt x="469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88997" y="-695680"/>
            <a:ext cx="4140099" cy="1181810"/>
          </a:xfrm>
          <a:custGeom>
            <a:avLst/>
            <a:gdLst/>
            <a:ahLst/>
            <a:cxnLst/>
            <a:rect r="r" b="b" t="t" l="l"/>
            <a:pathLst>
              <a:path h="1181810" w="4140099">
                <a:moveTo>
                  <a:pt x="0" y="0"/>
                </a:moveTo>
                <a:lnTo>
                  <a:pt x="4140099" y="0"/>
                </a:lnTo>
                <a:lnTo>
                  <a:pt x="4140099" y="1181810"/>
                </a:lnTo>
                <a:lnTo>
                  <a:pt x="0" y="1181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755183" y="8860734"/>
            <a:ext cx="2783883" cy="1955678"/>
          </a:xfrm>
          <a:custGeom>
            <a:avLst/>
            <a:gdLst/>
            <a:ahLst/>
            <a:cxnLst/>
            <a:rect r="r" b="b" t="t" l="l"/>
            <a:pathLst>
              <a:path h="1955678" w="2783883">
                <a:moveTo>
                  <a:pt x="0" y="0"/>
                </a:moveTo>
                <a:lnTo>
                  <a:pt x="2783883" y="0"/>
                </a:lnTo>
                <a:lnTo>
                  <a:pt x="2783883" y="1955678"/>
                </a:lnTo>
                <a:lnTo>
                  <a:pt x="0" y="1955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078167" y="-2561814"/>
            <a:ext cx="4314581" cy="3232013"/>
          </a:xfrm>
          <a:custGeom>
            <a:avLst/>
            <a:gdLst/>
            <a:ahLst/>
            <a:cxnLst/>
            <a:rect r="r" b="b" t="t" l="l"/>
            <a:pathLst>
              <a:path h="3232013" w="4314581">
                <a:moveTo>
                  <a:pt x="0" y="0"/>
                </a:moveTo>
                <a:lnTo>
                  <a:pt x="4314581" y="0"/>
                </a:lnTo>
                <a:lnTo>
                  <a:pt x="4314581" y="3232013"/>
                </a:lnTo>
                <a:lnTo>
                  <a:pt x="0" y="32320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9591675"/>
            <a:ext cx="3707973" cy="2777609"/>
          </a:xfrm>
          <a:custGeom>
            <a:avLst/>
            <a:gdLst/>
            <a:ahLst/>
            <a:cxnLst/>
            <a:rect r="r" b="b" t="t" l="l"/>
            <a:pathLst>
              <a:path h="2777609" w="3707973">
                <a:moveTo>
                  <a:pt x="0" y="0"/>
                </a:moveTo>
                <a:lnTo>
                  <a:pt x="3707973" y="0"/>
                </a:lnTo>
                <a:lnTo>
                  <a:pt x="3707973" y="2777609"/>
                </a:lnTo>
                <a:lnTo>
                  <a:pt x="0" y="27776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517515"/>
            <a:ext cx="16750182" cy="217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65"/>
              </a:lnSpc>
            </a:pPr>
            <a:r>
              <a:rPr lang="en-US" b="true" sz="5500" spc="-33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 WEB-BASED ONLINE DOCUMENT MANAGEMENT SYSTEM FOR DEPARTMENT OF STUDENT AFFAIRS IN JHCSC PAGADIAN CAMPUS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84862"/>
            <a:ext cx="9194897" cy="6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</a:pPr>
            <a:r>
              <a:rPr lang="en-US" sz="4500" spc="-2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ALITA 3 FINAL PROGRAMMER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44960"/>
            <a:ext cx="1032282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b="true" sz="2499" spc="149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I</a:t>
            </a:r>
            <a:r>
              <a:rPr lang="en-US" b="true" sz="2499" spc="149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ntegrative Programming and Technologies 2 (IT305)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35588" y="8863965"/>
            <a:ext cx="8481824" cy="39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4"/>
              </a:lnSpc>
              <a:spcBef>
                <a:spcPct val="0"/>
              </a:spcBef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D</a:t>
            </a:r>
            <a:r>
              <a:rPr lang="en-US" b="true" sz="2299" spc="137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ecember 17,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602855"/>
            <a:ext cx="8481824" cy="39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4"/>
              </a:lnSpc>
              <a:spcBef>
                <a:spcPct val="0"/>
              </a:spcBef>
            </a:pPr>
            <a:r>
              <a:rPr lang="en-US" b="true" sz="2299" spc="13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Presented by: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082915"/>
            <a:ext cx="8481824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Impil, Marc Jaypee</a:t>
            </a: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Tabaranza, Famme</a:t>
            </a: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Upao, Raymart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840460" y="9650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967702">
            <a:off x="15378200" y="50798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828800" y="1893735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3968152" y="475290"/>
            <a:ext cx="19453941" cy="118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b="true" sz="4500" spc="-2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SYSTEM DEMONSTRATION – OVERVIEW</a:t>
            </a:r>
          </a:p>
          <a:p>
            <a:pPr algn="ctr" marL="0" indent="0" lvl="0">
              <a:lnSpc>
                <a:spcPts val="463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2083421" y="1286973"/>
            <a:ext cx="9513047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9"/>
              </a:lnSpc>
            </a:pP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User Registration &amp; Login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840460" y="9650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967702">
            <a:off x="15378200" y="50798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001408" y="2034143"/>
            <a:ext cx="14285185" cy="803541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3711360" y="475290"/>
            <a:ext cx="19453941" cy="60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35"/>
              </a:lnSpc>
            </a:pPr>
            <a:r>
              <a:rPr lang="en-US" b="true" sz="4500" spc="-2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SYSTEM DEMONSTRATION –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955999" y="1331198"/>
            <a:ext cx="9513047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9"/>
              </a:lnSpc>
            </a:pP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Document Request &amp; Apply Form Fill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840460" y="9650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967702">
            <a:off x="15378200" y="50798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08693" y="1791083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3821414" y="236841"/>
            <a:ext cx="19453941" cy="60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35"/>
              </a:lnSpc>
            </a:pPr>
            <a:r>
              <a:rPr lang="en-US" b="true" sz="4500" spc="-2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SYSTEM DEMONSTRATION –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616321" y="1076325"/>
            <a:ext cx="9513047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Admin Request Management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11340" y="9258300"/>
            <a:ext cx="4695920" cy="4114800"/>
          </a:xfrm>
          <a:custGeom>
            <a:avLst/>
            <a:gdLst/>
            <a:ahLst/>
            <a:cxnLst/>
            <a:rect r="r" b="b" t="t" l="l"/>
            <a:pathLst>
              <a:path h="4114800" w="4695920">
                <a:moveTo>
                  <a:pt x="0" y="0"/>
                </a:moveTo>
                <a:lnTo>
                  <a:pt x="4695920" y="0"/>
                </a:lnTo>
                <a:lnTo>
                  <a:pt x="469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4507" y="9667322"/>
            <a:ext cx="3958987" cy="3296756"/>
          </a:xfrm>
          <a:custGeom>
            <a:avLst/>
            <a:gdLst/>
            <a:ahLst/>
            <a:cxnLst/>
            <a:rect r="r" b="b" t="t" l="l"/>
            <a:pathLst>
              <a:path h="3296756" w="3958987">
                <a:moveTo>
                  <a:pt x="0" y="0"/>
                </a:moveTo>
                <a:lnTo>
                  <a:pt x="3958986" y="0"/>
                </a:lnTo>
                <a:lnTo>
                  <a:pt x="3958986" y="3296756"/>
                </a:lnTo>
                <a:lnTo>
                  <a:pt x="0" y="329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72272">
            <a:off x="17627610" y="-79090"/>
            <a:ext cx="1530276" cy="2621969"/>
          </a:xfrm>
          <a:custGeom>
            <a:avLst/>
            <a:gdLst/>
            <a:ahLst/>
            <a:cxnLst/>
            <a:rect r="r" b="b" t="t" l="l"/>
            <a:pathLst>
              <a:path h="2621969" w="1530276">
                <a:moveTo>
                  <a:pt x="0" y="0"/>
                </a:moveTo>
                <a:lnTo>
                  <a:pt x="1530276" y="0"/>
                </a:lnTo>
                <a:lnTo>
                  <a:pt x="1530276" y="2621969"/>
                </a:lnTo>
                <a:lnTo>
                  <a:pt x="0" y="2621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56018" y="-3255149"/>
            <a:ext cx="4695920" cy="4114800"/>
          </a:xfrm>
          <a:custGeom>
            <a:avLst/>
            <a:gdLst/>
            <a:ahLst/>
            <a:cxnLst/>
            <a:rect r="r" b="b" t="t" l="l"/>
            <a:pathLst>
              <a:path h="4114800" w="4695920">
                <a:moveTo>
                  <a:pt x="0" y="0"/>
                </a:moveTo>
                <a:lnTo>
                  <a:pt x="4695920" y="0"/>
                </a:lnTo>
                <a:lnTo>
                  <a:pt x="469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88997" y="-695680"/>
            <a:ext cx="4140099" cy="1181810"/>
          </a:xfrm>
          <a:custGeom>
            <a:avLst/>
            <a:gdLst/>
            <a:ahLst/>
            <a:cxnLst/>
            <a:rect r="r" b="b" t="t" l="l"/>
            <a:pathLst>
              <a:path h="1181810" w="4140099">
                <a:moveTo>
                  <a:pt x="0" y="0"/>
                </a:moveTo>
                <a:lnTo>
                  <a:pt x="4140099" y="0"/>
                </a:lnTo>
                <a:lnTo>
                  <a:pt x="4140099" y="1181810"/>
                </a:lnTo>
                <a:lnTo>
                  <a:pt x="0" y="1181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755183" y="8860734"/>
            <a:ext cx="2783883" cy="1955678"/>
          </a:xfrm>
          <a:custGeom>
            <a:avLst/>
            <a:gdLst/>
            <a:ahLst/>
            <a:cxnLst/>
            <a:rect r="r" b="b" t="t" l="l"/>
            <a:pathLst>
              <a:path h="1955678" w="2783883">
                <a:moveTo>
                  <a:pt x="0" y="0"/>
                </a:moveTo>
                <a:lnTo>
                  <a:pt x="2783883" y="0"/>
                </a:lnTo>
                <a:lnTo>
                  <a:pt x="2783883" y="1955678"/>
                </a:lnTo>
                <a:lnTo>
                  <a:pt x="0" y="1955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078167" y="-2561814"/>
            <a:ext cx="4314581" cy="3232013"/>
          </a:xfrm>
          <a:custGeom>
            <a:avLst/>
            <a:gdLst/>
            <a:ahLst/>
            <a:cxnLst/>
            <a:rect r="r" b="b" t="t" l="l"/>
            <a:pathLst>
              <a:path h="3232013" w="4314581">
                <a:moveTo>
                  <a:pt x="0" y="0"/>
                </a:moveTo>
                <a:lnTo>
                  <a:pt x="4314581" y="0"/>
                </a:lnTo>
                <a:lnTo>
                  <a:pt x="4314581" y="3232013"/>
                </a:lnTo>
                <a:lnTo>
                  <a:pt x="0" y="32320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9591675"/>
            <a:ext cx="3707973" cy="2777609"/>
          </a:xfrm>
          <a:custGeom>
            <a:avLst/>
            <a:gdLst/>
            <a:ahLst/>
            <a:cxnLst/>
            <a:rect r="r" b="b" t="t" l="l"/>
            <a:pathLst>
              <a:path h="2777609" w="3707973">
                <a:moveTo>
                  <a:pt x="0" y="0"/>
                </a:moveTo>
                <a:lnTo>
                  <a:pt x="3707973" y="0"/>
                </a:lnTo>
                <a:lnTo>
                  <a:pt x="3707973" y="2777609"/>
                </a:lnTo>
                <a:lnTo>
                  <a:pt x="0" y="27776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517515"/>
            <a:ext cx="16750182" cy="217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65"/>
              </a:lnSpc>
            </a:pPr>
            <a:r>
              <a:rPr lang="en-US" b="true" sz="5500" spc="-33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 WEB-BASED ONLINE DOCUMENT MANAGEMENT SYSTEM FOR DEPARTMENT OF STUDENT AFFAIRS IN JHCSC PAGADIAN CAMPUS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84862"/>
            <a:ext cx="9194897" cy="66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</a:pPr>
            <a:r>
              <a:rPr lang="en-US" sz="4500" spc="-27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ALITA 3 FINAL PROGRAMMER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44960"/>
            <a:ext cx="1032282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b="true" sz="2499" spc="149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I</a:t>
            </a:r>
            <a:r>
              <a:rPr lang="en-US" b="true" sz="2499" spc="149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ntegrative Programming and Technologies 2 (IT305)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35588" y="8863965"/>
            <a:ext cx="8481824" cy="39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4"/>
              </a:lnSpc>
              <a:spcBef>
                <a:spcPct val="0"/>
              </a:spcBef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D</a:t>
            </a:r>
            <a:r>
              <a:rPr lang="en-US" b="true" sz="2299" spc="137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ecember 17,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602855"/>
            <a:ext cx="8481824" cy="39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4"/>
              </a:lnSpc>
              <a:spcBef>
                <a:spcPct val="0"/>
              </a:spcBef>
            </a:pPr>
            <a:r>
              <a:rPr lang="en-US" b="true" sz="2299" spc="13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Presented by: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082915"/>
            <a:ext cx="8481824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Impil, Marc Jaypee</a:t>
            </a: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Tabaranza, Famme</a:t>
            </a: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Upao, Raymart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2638" y="1688722"/>
            <a:ext cx="15942725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64"/>
              </a:lnSpc>
            </a:pPr>
            <a:r>
              <a:rPr lang="en-US" b="true" sz="5499" spc="-32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INTRODUCTION AND PROBLEM STATEMENT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3205" y="4042067"/>
            <a:ext cx="16192297" cy="4111887"/>
          </a:xfrm>
          <a:custGeom>
            <a:avLst/>
            <a:gdLst/>
            <a:ahLst/>
            <a:cxnLst/>
            <a:rect r="r" b="b" t="t" l="l"/>
            <a:pathLst>
              <a:path h="4111887" w="16192297">
                <a:moveTo>
                  <a:pt x="0" y="0"/>
                </a:moveTo>
                <a:lnTo>
                  <a:pt x="16192296" y="0"/>
                </a:lnTo>
                <a:lnTo>
                  <a:pt x="16192296" y="4111886"/>
                </a:lnTo>
                <a:lnTo>
                  <a:pt x="0" y="4111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180" r="0" b="-17336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4883" y="5055309"/>
            <a:ext cx="7756455" cy="201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536" indent="-259268" lvl="1">
              <a:lnSpc>
                <a:spcPts val="3242"/>
              </a:lnSpc>
              <a:buFont typeface="Arial"/>
              <a:buChar char="•"/>
            </a:pPr>
            <a:r>
              <a:rPr lang="en-US" b="true" sz="2401" spc="144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Man</a:t>
            </a:r>
            <a:r>
              <a:rPr lang="en-US" b="true" sz="2401" spc="144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ual document submission causes delays</a:t>
            </a:r>
          </a:p>
          <a:p>
            <a:pPr algn="l" marL="518536" indent="-259268" lvl="1">
              <a:lnSpc>
                <a:spcPts val="3242"/>
              </a:lnSpc>
              <a:buFont typeface="Arial"/>
              <a:buChar char="•"/>
            </a:pPr>
            <a:r>
              <a:rPr lang="en-US" b="true" sz="2401" spc="144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Risk of document misplacement</a:t>
            </a:r>
          </a:p>
          <a:p>
            <a:pPr algn="l" marL="518536" indent="-259268" lvl="1">
              <a:lnSpc>
                <a:spcPts val="3242"/>
              </a:lnSpc>
              <a:buFont typeface="Arial"/>
              <a:buChar char="•"/>
            </a:pPr>
            <a:r>
              <a:rPr lang="en-US" b="true" sz="2401" spc="144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Poor communication between students &amp; staff</a:t>
            </a:r>
          </a:p>
          <a:p>
            <a:pPr algn="l" marL="518536" indent="-259268" lvl="1">
              <a:lnSpc>
                <a:spcPts val="3242"/>
              </a:lnSpc>
              <a:buFont typeface="Arial"/>
              <a:buChar char="•"/>
            </a:pPr>
            <a:r>
              <a:rPr lang="en-US" b="true" sz="2401" spc="144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Inefficient processing of forms &amp; reports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1931" y="5438618"/>
            <a:ext cx="5254140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b="true" sz="2400" spc="144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St</a:t>
            </a:r>
            <a:r>
              <a:rPr lang="en-US" b="true" sz="2400" spc="144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udents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b="true" sz="2400" spc="144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Department (DSA)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b="true" sz="2400" spc="144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Organizations (old/new)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3800" y="3841780"/>
            <a:ext cx="4579546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9"/>
              </a:lnSpc>
            </a:pP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9100" y="3825517"/>
            <a:ext cx="4579546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9"/>
              </a:lnSpc>
            </a:pP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</a:t>
            </a: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ta</a:t>
            </a: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RGET USERS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4630" y="1579015"/>
            <a:ext cx="12808871" cy="74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64"/>
              </a:lnSpc>
            </a:pPr>
            <a:r>
              <a:rPr lang="en-US" b="true" sz="5499" spc="-32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PRODUCT SCOPE AND KEY FEATURES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3205" y="4042067"/>
            <a:ext cx="16192297" cy="4111887"/>
          </a:xfrm>
          <a:custGeom>
            <a:avLst/>
            <a:gdLst/>
            <a:ahLst/>
            <a:cxnLst/>
            <a:rect r="r" b="b" t="t" l="l"/>
            <a:pathLst>
              <a:path h="4111887" w="16192297">
                <a:moveTo>
                  <a:pt x="0" y="0"/>
                </a:moveTo>
                <a:lnTo>
                  <a:pt x="16192296" y="0"/>
                </a:lnTo>
                <a:lnTo>
                  <a:pt x="16192296" y="4111886"/>
                </a:lnTo>
                <a:lnTo>
                  <a:pt x="0" y="4111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180" r="0" b="-17336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2499" y="3862044"/>
            <a:ext cx="4579546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9"/>
              </a:lnSpc>
            </a:pP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CORE PURPOSE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56124" y="3862044"/>
            <a:ext cx="3949730" cy="40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0"/>
              </a:lnSpc>
            </a:pPr>
            <a:r>
              <a:rPr lang="en-US" b="true" sz="3000" spc="-18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0505" y="5064417"/>
            <a:ext cx="5132678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4"/>
              </a:lnSpc>
              <a:spcBef>
                <a:spcPct val="0"/>
              </a:spcBef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</a:t>
            </a:r>
            <a:r>
              <a:rPr lang="en-US" b="true" sz="2299" spc="137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o provide a digital platform for online document submission, tracking, and processing within JHCSC Pagadian Campus.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0505" y="4900717"/>
            <a:ext cx="6650696" cy="234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104"/>
              </a:lnSpc>
              <a:buAutoNum type="arabicPeriod" startAt="1"/>
            </a:pPr>
            <a:r>
              <a:rPr lang="en-US" b="true" sz="2299" spc="137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U</a:t>
            </a:r>
            <a:r>
              <a:rPr lang="en-US" b="true" sz="2299" spc="137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ser registration &amp; secure login</a:t>
            </a:r>
          </a:p>
          <a:p>
            <a:pPr algn="just" marL="496567" indent="-248284" lvl="1">
              <a:lnSpc>
                <a:spcPts val="3104"/>
              </a:lnSpc>
              <a:buAutoNum type="arabicPeriod" startAt="1"/>
            </a:pPr>
            <a:r>
              <a:rPr lang="en-US" b="true" sz="2299" spc="137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Dynamic form filling &amp; file uploads</a:t>
            </a:r>
          </a:p>
          <a:p>
            <a:pPr algn="just" marL="496567" indent="-248284" lvl="1">
              <a:lnSpc>
                <a:spcPts val="3104"/>
              </a:lnSpc>
              <a:buAutoNum type="arabicPeriod" startAt="1"/>
            </a:pPr>
            <a:r>
              <a:rPr lang="en-US" b="true" sz="2299" spc="137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Real-time request status tracking</a:t>
            </a:r>
          </a:p>
          <a:p>
            <a:pPr algn="just" marL="496567" indent="-248284" lvl="1">
              <a:lnSpc>
                <a:spcPts val="3104"/>
              </a:lnSpc>
              <a:buAutoNum type="arabicPeriod" startAt="1"/>
            </a:pPr>
            <a:r>
              <a:rPr lang="en-US" b="true" sz="2299" spc="137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Email notifications on status changes</a:t>
            </a:r>
          </a:p>
          <a:p>
            <a:pPr algn="just" marL="496567" indent="-248284" lvl="1">
              <a:lnSpc>
                <a:spcPts val="3104"/>
              </a:lnSpc>
              <a:buAutoNum type="arabicPeriod" startAt="1"/>
            </a:pPr>
            <a:r>
              <a:rPr lang="en-US" b="true" sz="2299" spc="137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Admin dashboard for request and user management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840460" y="9650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0369" y="1689631"/>
            <a:ext cx="12410970" cy="74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65"/>
              </a:lnSpc>
            </a:pPr>
            <a:r>
              <a:rPr lang="en-US" b="true" sz="5500" spc="-33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TECHNICAL BACKGROUND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49742" y="4269885"/>
            <a:ext cx="11467694" cy="333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3521" indent="-356761" lvl="1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4" spc="198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</a:t>
            </a:r>
            <a:r>
              <a:rPr lang="en-US" b="true" sz="3304" spc="198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rontend:</a:t>
            </a:r>
            <a:r>
              <a:rPr lang="en-US" b="true" sz="3304" spc="198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304" spc="198" u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HTML, CSS, JavaScript</a:t>
            </a:r>
          </a:p>
          <a:p>
            <a:pPr algn="l" marL="713521" indent="-356761" lvl="1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4" spc="198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Backend: </a:t>
            </a:r>
            <a:r>
              <a:rPr lang="en-US" sz="3304" spc="198" u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PHP</a:t>
            </a:r>
          </a:p>
          <a:p>
            <a:pPr algn="l" marL="713521" indent="-356761" lvl="1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4" spc="198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Database: </a:t>
            </a:r>
            <a:r>
              <a:rPr lang="en-US" sz="3304" spc="198" u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MySQL</a:t>
            </a:r>
          </a:p>
          <a:p>
            <a:pPr algn="l" marL="713521" indent="-356761" lvl="1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4" spc="198" u="none">
                <a:solidFill>
                  <a:srgbClr val="FFFFFF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Tools: </a:t>
            </a:r>
            <a:r>
              <a:rPr lang="en-US" sz="3304" spc="198" u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XAMPP, Composer, Git/GitHub, Visual Studio Code</a:t>
            </a:r>
          </a:p>
          <a:p>
            <a:pPr algn="l" marL="0" indent="0" lvl="0">
              <a:lnSpc>
                <a:spcPts val="4461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4967702">
            <a:off x="15378200" y="50798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9416" y="3163281"/>
            <a:ext cx="9513047" cy="47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4"/>
              </a:lnSpc>
            </a:pPr>
            <a:r>
              <a:rPr lang="en-US" b="true" sz="3499" spc="-20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TECHNOLOGIES/TOOLS USED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5049" y="2185288"/>
            <a:ext cx="10800015" cy="7632164"/>
          </a:xfrm>
          <a:custGeom>
            <a:avLst/>
            <a:gdLst/>
            <a:ahLst/>
            <a:cxnLst/>
            <a:rect r="r" b="b" t="t" l="l"/>
            <a:pathLst>
              <a:path h="7632164" w="10800015">
                <a:moveTo>
                  <a:pt x="0" y="0"/>
                </a:moveTo>
                <a:lnTo>
                  <a:pt x="10800014" y="0"/>
                </a:lnTo>
                <a:lnTo>
                  <a:pt x="10800014" y="7632164"/>
                </a:lnTo>
                <a:lnTo>
                  <a:pt x="0" y="7632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7" t="-4129" r="-1247" b="-51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4089" y="281291"/>
            <a:ext cx="13199821" cy="74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65"/>
              </a:lnSpc>
            </a:pPr>
            <a:r>
              <a:rPr lang="en-US" b="true" sz="5500" spc="-33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SYSTEM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87476" y="1425194"/>
            <a:ext cx="9513047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9"/>
              </a:lnSpc>
            </a:pP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USE CASE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00000">
            <a:off x="-2840460" y="9650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967702">
            <a:off x="15378200" y="50798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840460" y="9650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07230" y="549618"/>
            <a:ext cx="12988989" cy="9352072"/>
          </a:xfrm>
          <a:custGeom>
            <a:avLst/>
            <a:gdLst/>
            <a:ahLst/>
            <a:cxnLst/>
            <a:rect r="r" b="b" t="t" l="l"/>
            <a:pathLst>
              <a:path h="9352072" w="12988989">
                <a:moveTo>
                  <a:pt x="0" y="0"/>
                </a:moveTo>
                <a:lnTo>
                  <a:pt x="12988989" y="0"/>
                </a:lnTo>
                <a:lnTo>
                  <a:pt x="12988989" y="9352073"/>
                </a:lnTo>
                <a:lnTo>
                  <a:pt x="0" y="935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4194" y="635343"/>
            <a:ext cx="4065719" cy="146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65"/>
              </a:lnSpc>
            </a:pPr>
            <a:r>
              <a:rPr lang="en-US" b="true" sz="5500" spc="-33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SYSTEM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419470" y="2625210"/>
            <a:ext cx="9513047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9"/>
              </a:lnSpc>
            </a:pPr>
            <a:r>
              <a:rPr lang="en-US" b="true" sz="2999" spc="-17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DATABASE 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158288" y="2815326"/>
            <a:ext cx="0" cy="649224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4" id="4"/>
          <p:cNvSpPr/>
          <p:nvPr/>
        </p:nvSpPr>
        <p:spPr>
          <a:xfrm>
            <a:off x="5897880" y="6036813"/>
            <a:ext cx="649224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4827911" y="3047093"/>
            <a:ext cx="3915877" cy="2645463"/>
            <a:chOff x="0" y="0"/>
            <a:chExt cx="1013010" cy="6843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010" cy="684363"/>
            </a:xfrm>
            <a:custGeom>
              <a:avLst/>
              <a:gdLst/>
              <a:ahLst/>
              <a:cxnLst/>
              <a:rect r="r" b="b" t="t" l="l"/>
              <a:pathLst>
                <a:path h="684363" w="1013010">
                  <a:moveTo>
                    <a:pt x="100830" y="0"/>
                  </a:moveTo>
                  <a:lnTo>
                    <a:pt x="912180" y="0"/>
                  </a:lnTo>
                  <a:cubicBezTo>
                    <a:pt x="967867" y="0"/>
                    <a:pt x="1013010" y="45143"/>
                    <a:pt x="1013010" y="100830"/>
                  </a:cubicBezTo>
                  <a:lnTo>
                    <a:pt x="1013010" y="583533"/>
                  </a:lnTo>
                  <a:cubicBezTo>
                    <a:pt x="1013010" y="639220"/>
                    <a:pt x="967867" y="684363"/>
                    <a:pt x="912180" y="684363"/>
                  </a:cubicBezTo>
                  <a:lnTo>
                    <a:pt x="100830" y="684363"/>
                  </a:lnTo>
                  <a:cubicBezTo>
                    <a:pt x="45143" y="684363"/>
                    <a:pt x="0" y="639220"/>
                    <a:pt x="0" y="583533"/>
                  </a:cubicBezTo>
                  <a:lnTo>
                    <a:pt x="0" y="100830"/>
                  </a:lnTo>
                  <a:cubicBezTo>
                    <a:pt x="0" y="45143"/>
                    <a:pt x="45143" y="0"/>
                    <a:pt x="100830" y="0"/>
                  </a:cubicBezTo>
                  <a:close/>
                </a:path>
              </a:pathLst>
            </a:custGeom>
            <a:solidFill>
              <a:srgbClr val="B8D2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13010" cy="73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Load Testing</a:t>
              </a:r>
            </a:p>
            <a:p>
              <a:pPr algn="l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Stress Testing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81581" y="2862951"/>
            <a:ext cx="4662419" cy="41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5"/>
              </a:lnSpc>
            </a:pPr>
            <a:r>
              <a:rPr lang="en-US" b="true" sz="3054" spc="-18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TESTING TYPE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27911" y="6612837"/>
            <a:ext cx="3915877" cy="2645463"/>
            <a:chOff x="0" y="0"/>
            <a:chExt cx="1013010" cy="6843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3010" cy="684363"/>
            </a:xfrm>
            <a:custGeom>
              <a:avLst/>
              <a:gdLst/>
              <a:ahLst/>
              <a:cxnLst/>
              <a:rect r="r" b="b" t="t" l="l"/>
              <a:pathLst>
                <a:path h="684363" w="1013010">
                  <a:moveTo>
                    <a:pt x="100830" y="0"/>
                  </a:moveTo>
                  <a:lnTo>
                    <a:pt x="912180" y="0"/>
                  </a:lnTo>
                  <a:cubicBezTo>
                    <a:pt x="967867" y="0"/>
                    <a:pt x="1013010" y="45143"/>
                    <a:pt x="1013010" y="100830"/>
                  </a:cubicBezTo>
                  <a:lnTo>
                    <a:pt x="1013010" y="583533"/>
                  </a:lnTo>
                  <a:cubicBezTo>
                    <a:pt x="1013010" y="639220"/>
                    <a:pt x="967867" y="684363"/>
                    <a:pt x="912180" y="684363"/>
                  </a:cubicBezTo>
                  <a:lnTo>
                    <a:pt x="100830" y="684363"/>
                  </a:lnTo>
                  <a:cubicBezTo>
                    <a:pt x="45143" y="684363"/>
                    <a:pt x="0" y="639220"/>
                    <a:pt x="0" y="583533"/>
                  </a:cubicBezTo>
                  <a:lnTo>
                    <a:pt x="0" y="100830"/>
                  </a:lnTo>
                  <a:cubicBezTo>
                    <a:pt x="0" y="45143"/>
                    <a:pt x="45143" y="0"/>
                    <a:pt x="100830" y="0"/>
                  </a:cubicBezTo>
                  <a:close/>
                </a:path>
              </a:pathLst>
            </a:custGeom>
            <a:solidFill>
              <a:srgbClr val="B8D2E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13010" cy="73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Manual testing</a:t>
              </a:r>
            </a:p>
            <a:p>
              <a:pPr algn="l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Inspect Network</a:t>
              </a:r>
            </a:p>
            <a:p>
              <a:pPr algn="l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Apache Bench (CLI)</a:t>
              </a:r>
            </a:p>
            <a:p>
              <a:pPr algn="l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XAMPP local server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888593" y="6428695"/>
            <a:ext cx="3727861" cy="41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5"/>
              </a:lnSpc>
            </a:pPr>
            <a:r>
              <a:rPr lang="en-US" b="true" sz="3054" spc="-18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TOOLS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634200" y="3047093"/>
            <a:ext cx="3915877" cy="2645463"/>
            <a:chOff x="0" y="0"/>
            <a:chExt cx="1013010" cy="6843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3010" cy="684363"/>
            </a:xfrm>
            <a:custGeom>
              <a:avLst/>
              <a:gdLst/>
              <a:ahLst/>
              <a:cxnLst/>
              <a:rect r="r" b="b" t="t" l="l"/>
              <a:pathLst>
                <a:path h="684363" w="1013010">
                  <a:moveTo>
                    <a:pt x="100830" y="0"/>
                  </a:moveTo>
                  <a:lnTo>
                    <a:pt x="912180" y="0"/>
                  </a:lnTo>
                  <a:cubicBezTo>
                    <a:pt x="967867" y="0"/>
                    <a:pt x="1013010" y="45143"/>
                    <a:pt x="1013010" y="100830"/>
                  </a:cubicBezTo>
                  <a:lnTo>
                    <a:pt x="1013010" y="583533"/>
                  </a:lnTo>
                  <a:cubicBezTo>
                    <a:pt x="1013010" y="639220"/>
                    <a:pt x="967867" y="684363"/>
                    <a:pt x="912180" y="684363"/>
                  </a:cubicBezTo>
                  <a:lnTo>
                    <a:pt x="100830" y="684363"/>
                  </a:lnTo>
                  <a:cubicBezTo>
                    <a:pt x="45143" y="684363"/>
                    <a:pt x="0" y="639220"/>
                    <a:pt x="0" y="583533"/>
                  </a:cubicBezTo>
                  <a:lnTo>
                    <a:pt x="0" y="100830"/>
                  </a:lnTo>
                  <a:cubicBezTo>
                    <a:pt x="0" y="45143"/>
                    <a:pt x="45143" y="0"/>
                    <a:pt x="100830" y="0"/>
                  </a:cubicBezTo>
                  <a:close/>
                </a:path>
              </a:pathLst>
            </a:custGeom>
            <a:solidFill>
              <a:srgbClr val="B8D2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13010" cy="73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Windows 11</a:t>
              </a:r>
            </a:p>
            <a:p>
              <a:pPr algn="just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PHP 8.2.12</a:t>
              </a:r>
            </a:p>
            <a:p>
              <a:pPr algn="just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MySQL 8.0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260929" y="2862951"/>
            <a:ext cx="4662419" cy="41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5"/>
              </a:lnSpc>
            </a:pPr>
            <a:r>
              <a:rPr lang="en-US" b="true" sz="3054" spc="-18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ENVIRONMENT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634200" y="6655738"/>
            <a:ext cx="3915877" cy="2645463"/>
            <a:chOff x="0" y="0"/>
            <a:chExt cx="1013010" cy="6843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3010" cy="684363"/>
            </a:xfrm>
            <a:custGeom>
              <a:avLst/>
              <a:gdLst/>
              <a:ahLst/>
              <a:cxnLst/>
              <a:rect r="r" b="b" t="t" l="l"/>
              <a:pathLst>
                <a:path h="684363" w="1013010">
                  <a:moveTo>
                    <a:pt x="100830" y="0"/>
                  </a:moveTo>
                  <a:lnTo>
                    <a:pt x="912180" y="0"/>
                  </a:lnTo>
                  <a:cubicBezTo>
                    <a:pt x="967867" y="0"/>
                    <a:pt x="1013010" y="45143"/>
                    <a:pt x="1013010" y="100830"/>
                  </a:cubicBezTo>
                  <a:lnTo>
                    <a:pt x="1013010" y="583533"/>
                  </a:lnTo>
                  <a:cubicBezTo>
                    <a:pt x="1013010" y="639220"/>
                    <a:pt x="967867" y="684363"/>
                    <a:pt x="912180" y="684363"/>
                  </a:cubicBezTo>
                  <a:lnTo>
                    <a:pt x="100830" y="684363"/>
                  </a:lnTo>
                  <a:cubicBezTo>
                    <a:pt x="45143" y="684363"/>
                    <a:pt x="0" y="639220"/>
                    <a:pt x="0" y="583533"/>
                  </a:cubicBezTo>
                  <a:lnTo>
                    <a:pt x="0" y="100830"/>
                  </a:lnTo>
                  <a:cubicBezTo>
                    <a:pt x="0" y="45143"/>
                    <a:pt x="45143" y="0"/>
                    <a:pt x="100830" y="0"/>
                  </a:cubicBezTo>
                  <a:close/>
                </a:path>
              </a:pathLst>
            </a:custGeom>
            <a:solidFill>
              <a:srgbClr val="B8D2E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13010" cy="73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96567" indent="-248284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99" spc="137">
                  <a:solidFill>
                    <a:srgbClr val="000000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Local server (XAMPP)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260929" y="6471596"/>
            <a:ext cx="4662419" cy="41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5"/>
              </a:lnSpc>
            </a:pPr>
            <a:r>
              <a:rPr lang="en-US" b="true" sz="3054" spc="-18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DEPLOYMENT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515807" y="5408620"/>
            <a:ext cx="1256387" cy="125638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A68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4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1114425"/>
            <a:ext cx="9528279" cy="74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65"/>
              </a:lnSpc>
            </a:pPr>
            <a:r>
              <a:rPr lang="en-US" b="true" sz="5500" spc="-33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TESTING AND DEPLOYMENT </a:t>
            </a:r>
          </a:p>
        </p:txBody>
      </p:sp>
      <p:grpSp>
        <p:nvGrpSpPr>
          <p:cNvPr name="Group 25" id="25"/>
          <p:cNvGrpSpPr/>
          <p:nvPr/>
        </p:nvGrpSpPr>
        <p:grpSpPr>
          <a:xfrm rot="-2700000">
            <a:off x="8580497" y="5473310"/>
            <a:ext cx="1127007" cy="11270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BD4B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5400000">
            <a:off x="8756650" y="5649880"/>
            <a:ext cx="774700" cy="773482"/>
            <a:chOff x="0" y="0"/>
            <a:chExt cx="940407" cy="9389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40407" cy="938928"/>
            </a:xfrm>
            <a:custGeom>
              <a:avLst/>
              <a:gdLst/>
              <a:ahLst/>
              <a:cxnLst/>
              <a:rect r="r" b="b" t="t" l="l"/>
              <a:pathLst>
                <a:path h="938928" w="940407">
                  <a:moveTo>
                    <a:pt x="470204" y="0"/>
                  </a:moveTo>
                  <a:lnTo>
                    <a:pt x="619821" y="320082"/>
                  </a:lnTo>
                  <a:lnTo>
                    <a:pt x="940407" y="469464"/>
                  </a:lnTo>
                  <a:lnTo>
                    <a:pt x="619821" y="618846"/>
                  </a:lnTo>
                  <a:lnTo>
                    <a:pt x="470204" y="938928"/>
                  </a:lnTo>
                  <a:lnTo>
                    <a:pt x="320586" y="618846"/>
                  </a:lnTo>
                  <a:lnTo>
                    <a:pt x="0" y="469464"/>
                  </a:lnTo>
                  <a:lnTo>
                    <a:pt x="320586" y="320082"/>
                  </a:lnTo>
                  <a:lnTo>
                    <a:pt x="47020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220408" y="172436"/>
              <a:ext cx="499591" cy="546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4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5400000">
            <a:off x="8809211" y="5702024"/>
            <a:ext cx="669578" cy="66957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9D957">
                    <a:alpha val="100000"/>
                  </a:srgbClr>
                </a:gs>
                <a:gs pos="100000">
                  <a:srgbClr val="C9E26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4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381199" y="311843"/>
            <a:ext cx="19453941" cy="54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0"/>
              </a:lnSpc>
            </a:pPr>
            <a:r>
              <a:rPr lang="en-US" b="true" sz="4000" spc="-24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Table 1: Load Test Performance Metrics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700000">
            <a:off x="-2840460" y="9650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967702">
            <a:off x="15378200" y="50798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56610" y="1028700"/>
            <a:ext cx="10174781" cy="9050655"/>
          </a:xfrm>
          <a:custGeom>
            <a:avLst/>
            <a:gdLst/>
            <a:ahLst/>
            <a:cxnLst/>
            <a:rect r="r" b="b" t="t" l="l"/>
            <a:pathLst>
              <a:path h="9050655" w="10174781">
                <a:moveTo>
                  <a:pt x="0" y="0"/>
                </a:moveTo>
                <a:lnTo>
                  <a:pt x="10174780" y="0"/>
                </a:lnTo>
                <a:lnTo>
                  <a:pt x="10174780" y="9050655"/>
                </a:lnTo>
                <a:lnTo>
                  <a:pt x="0" y="905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2840460" y="9650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967702">
            <a:off x="15378200" y="5079873"/>
            <a:ext cx="8341659" cy="8356853"/>
          </a:xfrm>
          <a:custGeom>
            <a:avLst/>
            <a:gdLst/>
            <a:ahLst/>
            <a:cxnLst/>
            <a:rect r="r" b="b" t="t" l="l"/>
            <a:pathLst>
              <a:path h="8356853" w="8341659">
                <a:moveTo>
                  <a:pt x="0" y="0"/>
                </a:moveTo>
                <a:lnTo>
                  <a:pt x="8341659" y="0"/>
                </a:lnTo>
                <a:lnTo>
                  <a:pt x="8341659" y="8356854"/>
                </a:lnTo>
                <a:lnTo>
                  <a:pt x="0" y="83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76933" y="1028700"/>
            <a:ext cx="10934134" cy="9143669"/>
          </a:xfrm>
          <a:custGeom>
            <a:avLst/>
            <a:gdLst/>
            <a:ahLst/>
            <a:cxnLst/>
            <a:rect r="r" b="b" t="t" l="l"/>
            <a:pathLst>
              <a:path h="9143669" w="10934134">
                <a:moveTo>
                  <a:pt x="0" y="0"/>
                </a:moveTo>
                <a:lnTo>
                  <a:pt x="10934134" y="0"/>
                </a:lnTo>
                <a:lnTo>
                  <a:pt x="10934134" y="9143669"/>
                </a:lnTo>
                <a:lnTo>
                  <a:pt x="0" y="9143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735695" y="319953"/>
            <a:ext cx="19453941" cy="54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0"/>
              </a:lnSpc>
            </a:pPr>
            <a:r>
              <a:rPr lang="en-US" b="true" sz="4000" spc="-24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Table 2: Stress Test Performance and Breaking Point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DAG7qNq--FI</dc:identifier>
  <dcterms:modified xsi:type="dcterms:W3CDTF">2011-08-01T06:04:30Z</dcterms:modified>
  <cp:revision>1</cp:revision>
  <dc:title>A Web-Based Online Document Management System for Department of Social Affairs in JHCSC Pagadian Campus</dc:title>
</cp:coreProperties>
</file>